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e218b768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e218b768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e218b768e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e218b76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e218b768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e218b768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e218b768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e218b768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e218b768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e218b76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e218b768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e218b768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218b768e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e218b76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f914acc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f914acc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f914ac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f914ac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e218b768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e218b76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0716626e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0716626e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0807ea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0807ea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0716626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0716626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716626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716626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e218b76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e218b76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e218b768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e218b768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e218b768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e218b768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e218b768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e218b76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e805fed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e805fed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e805fed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e805fed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00" y="4477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573700" y="4695625"/>
            <a:ext cx="1636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42E33"/>
                </a:solidFill>
                <a:latin typeface="Roboto"/>
                <a:ea typeface="Roboto"/>
                <a:cs typeface="Roboto"/>
                <a:sym typeface="Roboto"/>
              </a:rPr>
              <a:t>Code for IBM i</a:t>
            </a:r>
            <a:endParaRPr sz="1300">
              <a:solidFill>
                <a:srgbClr val="242E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00" y="4477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573700" y="4695625"/>
            <a:ext cx="1636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42E33"/>
                </a:solidFill>
                <a:latin typeface="Roboto"/>
                <a:ea typeface="Roboto"/>
                <a:cs typeface="Roboto"/>
                <a:sym typeface="Roboto"/>
              </a:rPr>
              <a:t>Code for IBM i</a:t>
            </a:r>
            <a:endParaRPr sz="1300">
              <a:solidFill>
                <a:srgbClr val="242E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00" y="4477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73700" y="4695625"/>
            <a:ext cx="1636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42E33"/>
                </a:solidFill>
                <a:latin typeface="Roboto"/>
                <a:ea typeface="Roboto"/>
                <a:cs typeface="Roboto"/>
                <a:sym typeface="Roboto"/>
              </a:rPr>
              <a:t>Code for IBM i</a:t>
            </a:r>
            <a:endParaRPr sz="1300">
              <a:solidFill>
                <a:srgbClr val="242E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00" y="4477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/>
        </p:nvSpPr>
        <p:spPr>
          <a:xfrm>
            <a:off x="573700" y="4695625"/>
            <a:ext cx="1636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42E33"/>
                </a:solidFill>
                <a:latin typeface="Roboto"/>
                <a:ea typeface="Roboto"/>
                <a:cs typeface="Roboto"/>
                <a:sym typeface="Roboto"/>
              </a:rPr>
              <a:t>Code for IBM i</a:t>
            </a:r>
            <a:endParaRPr sz="1300">
              <a:solidFill>
                <a:srgbClr val="242E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242E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1200" y="44774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573700" y="4695625"/>
            <a:ext cx="1636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for IBM i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orgs/codefori/discuss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odefori/vscode-ibmi/issues" TargetMode="External"/><Relationship Id="rId4" Type="http://schemas.openxmlformats.org/officeDocument/2006/relationships/hyperlink" Target="https://github.com/codefori/vscode-db2i/issues" TargetMode="External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codefori/docs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de.visualstudio.com/api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ebjulliand/vscode-extension-template/tree/code4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ebjulliand/extend-codefori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sebjulliand@gmail.com" TargetMode="External"/><Relationship Id="rId4" Type="http://schemas.openxmlformats.org/officeDocument/2006/relationships/hyperlink" Target="mailto:sjulliand@arcadsoftware.com" TargetMode="External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Above and Beyond!</a:t>
            </a:r>
            <a:endParaRPr/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Customize / Contribute / Extend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Protected modes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Prevents “mistakes” on </a:t>
            </a:r>
            <a:r>
              <a:rPr lang="fr"/>
              <a:t>sensitive</a:t>
            </a:r>
            <a:r>
              <a:rPr lang="fr"/>
              <a:t> LPARs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Different levels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Global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By path (QSYS and IFS)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Object filter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825" y="3858913"/>
            <a:ext cx="17811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225" y="3427238"/>
            <a:ext cx="16287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150" y="4195350"/>
            <a:ext cx="291484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000" y="2509800"/>
            <a:ext cx="15240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Bring something to the table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Contribute </a:t>
            </a:r>
            <a:r>
              <a:rPr lang="fr"/>
              <a:t>- Discuss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https://github.com/orgs/codefori/discussions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Not for issues 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Ask for tips or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Share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Engage with the community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Contribute - Issues section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One Issues section per extensions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https://github.com/codefori/vscode-ibmi/issues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https://github.com/codefori/vscode-db2i/issues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Report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Use the Report action and complete the template!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Share👏🏻your</a:t>
            </a:r>
            <a:r>
              <a:rPr lang="fr"/>
              <a:t>👏🏻Code for IBM i👏🏻output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Request for enhancement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963" y="3048125"/>
            <a:ext cx="17240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Contribute - Add/update documentation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https://github.com/codefori/docs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Every contribution is welcome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00" y="2771888"/>
            <a:ext cx="6286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Contribute - Code!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Every contribution is welcome (again)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Start simple and small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Create a Pull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“Good first issue”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Ask for help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</a:t>
            </a:r>
            <a:endParaRPr/>
          </a:p>
        </p:txBody>
      </p:sp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 what you want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Requirements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Node.js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VSCode </a:t>
            </a:r>
            <a:r>
              <a:rPr lang="fr"/>
              <a:t>🤦🏻‍♂️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TypeScript notions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VS Code API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https://code.visualstudio.com/api/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 small and simple first idea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Use a template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https://github.com/sebjulliand/vscode-extension-template/tree/code4i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Adds Code for i dependencies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Provides translation support, build, packaging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Provides debug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Grabs reference to Code for i runtime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Focus on coding!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</a:t>
            </a:r>
            <a:r>
              <a:rPr lang="fr"/>
              <a:t> - Code for i exported API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Run 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Execute commands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CL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Shell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Do on events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Connected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Disconnected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Deploy location change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Deploy</a:t>
            </a:r>
            <a:endParaRPr/>
          </a:p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Custom 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Deployment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General purpose tools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Who is this guy?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Sébastien (Seb) Julliand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Code for IBM i core team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IBM Champion 2024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R&amp;D Advisor / Tech Lead at ARCAD Software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Code for i commands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Available to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Extension -&gt; Features -&gt; 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Documentation needs an update </a:t>
            </a:r>
            <a:r>
              <a:rPr lang="fr"/>
              <a:t>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Useful to refresh browsers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Prioritize the API when possible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191" y="1919075"/>
            <a:ext cx="3560811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View item contexts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connectionBrowser</a:t>
            </a:r>
            <a:endParaRPr sz="13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server</a:t>
            </a:r>
            <a:br>
              <a:rPr lang="fr" sz="1100"/>
            </a:br>
            <a:endParaRPr sz="11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ibmiDebugBrowser</a:t>
            </a:r>
            <a:endParaRPr sz="13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debugJob_(server|service)(_on|_off|)</a:t>
            </a:r>
            <a:br>
              <a:rPr lang="fr" sz="1100"/>
            </a:br>
            <a:endParaRPr sz="11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objectBrowser</a:t>
            </a:r>
            <a:endParaRPr sz="13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filter(_library)(_readonly)</a:t>
            </a:r>
            <a:endParaRPr sz="11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object.&lt;type&gt;(.&lt;attribute&gt;)(_library)(_readonly)</a:t>
            </a:r>
            <a:endParaRPr sz="11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SPF(_readonly)</a:t>
            </a:r>
            <a:endParaRPr sz="11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member(_readonly)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ifsBrowser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streamfile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directory(_protected)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shortcut(_protected)</a:t>
            </a:r>
            <a:br>
              <a:rPr lang="fr" sz="1100"/>
            </a:b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libraryListView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currentLibrary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library</a:t>
            </a:r>
            <a:br>
              <a:rPr lang="fr" sz="1100"/>
            </a:b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profilesView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resetProfile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profile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commandProfile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Simple example extension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https://github.com/sebjulliand/extend-codefori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Based on my 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Adds commands to palette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Run IBM i command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Open spooled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Adds an action on *FILE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Adds an action on member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Extend - Components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Required extensions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Debug task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Source code localization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Source code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Contributions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Commands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Menu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TypeScript config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Transpilation config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753" y="438150"/>
            <a:ext cx="2047875" cy="42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5"/>
          <p:cNvCxnSpPr/>
          <p:nvPr/>
        </p:nvCxnSpPr>
        <p:spPr>
          <a:xfrm flipH="1" rot="10800000">
            <a:off x="2196825" y="760450"/>
            <a:ext cx="3168600" cy="87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5"/>
          <p:cNvCxnSpPr/>
          <p:nvPr/>
        </p:nvCxnSpPr>
        <p:spPr>
          <a:xfrm flipH="1" rot="10800000">
            <a:off x="1637050" y="950625"/>
            <a:ext cx="3749400" cy="93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5"/>
          <p:cNvCxnSpPr/>
          <p:nvPr/>
        </p:nvCxnSpPr>
        <p:spPr>
          <a:xfrm flipH="1" rot="10800000">
            <a:off x="1647600" y="1404775"/>
            <a:ext cx="3696600" cy="47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5"/>
          <p:cNvCxnSpPr/>
          <p:nvPr/>
        </p:nvCxnSpPr>
        <p:spPr>
          <a:xfrm flipH="1" rot="10800000">
            <a:off x="2481975" y="2017400"/>
            <a:ext cx="2841000" cy="7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5"/>
          <p:cNvCxnSpPr/>
          <p:nvPr/>
        </p:nvCxnSpPr>
        <p:spPr>
          <a:xfrm>
            <a:off x="1700425" y="2270750"/>
            <a:ext cx="3622800" cy="1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5"/>
          <p:cNvCxnSpPr/>
          <p:nvPr/>
        </p:nvCxnSpPr>
        <p:spPr>
          <a:xfrm>
            <a:off x="1816600" y="2492550"/>
            <a:ext cx="3464100" cy="120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5"/>
          <p:cNvCxnSpPr/>
          <p:nvPr/>
        </p:nvCxnSpPr>
        <p:spPr>
          <a:xfrm>
            <a:off x="2038400" y="3115675"/>
            <a:ext cx="3221400" cy="12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5"/>
          <p:cNvCxnSpPr/>
          <p:nvPr/>
        </p:nvCxnSpPr>
        <p:spPr>
          <a:xfrm>
            <a:off x="2154575" y="3348025"/>
            <a:ext cx="3126300" cy="11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Questions?</a:t>
            </a:r>
            <a:endParaRPr/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Don’t be shy!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900" y="839537"/>
            <a:ext cx="2598301" cy="346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Thank you !</a:t>
            </a:r>
            <a:endParaRPr sz="3000"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Seb Julliand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chemeClr val="hlink"/>
                </a:solidFill>
                <a:hlinkClick r:id="rId3"/>
              </a:rPr>
              <a:t>sebjulliand@gmail.com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chemeClr val="hlink"/>
                </a:solidFill>
                <a:hlinkClick r:id="rId4"/>
              </a:rPr>
              <a:t>sjulliand@arcadsoftware.com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“Come find me and let’s have a chat!”</a:t>
            </a:r>
            <a:endParaRPr i="1"/>
          </a:p>
        </p:txBody>
      </p:sp>
      <p:sp>
        <p:nvSpPr>
          <p:cNvPr id="246" name="Google Shape;246;p37"/>
          <p:cNvSpPr/>
          <p:nvPr/>
        </p:nvSpPr>
        <p:spPr>
          <a:xfrm>
            <a:off x="3270950" y="0"/>
            <a:ext cx="5873100" cy="13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987" y="1229113"/>
            <a:ext cx="5873024" cy="39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Make the most out of 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Settings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Automatize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Open after copy/move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Refresh after 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Clear diagnostics/errors/output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Default 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Open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Drag’n’drop behavior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Keyboard shortcuts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Ctrl+K Ctrl+S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Filter on “Code for IBM i”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63" y="2362325"/>
            <a:ext cx="49244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Profiles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Quickly switch between contexts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Object/IFS filters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Library list and Current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Home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Custom variables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750" y="3381488"/>
            <a:ext cx="35242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Variables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Define action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Saved in profiles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50" y="3714875"/>
            <a:ext cx="55054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Actions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Run one or more 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Supports variables (based on target’s type)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Member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Streamfile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Workspace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Supports custom prompts! (text and select inputs)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Can refresh target’s parent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e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350" y="3152888"/>
            <a:ext cx="13906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Customize - Actions custom prompt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Custom prompt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Select: OUTPUT(${output|Output|*PRINT,*OUTFILE})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Text: </a:t>
            </a:r>
            <a:r>
              <a:rPr lang="fr"/>
              <a:t>OUTFILE(${outfile|Output file})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275" y="2571750"/>
            <a:ext cx="2976725" cy="2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